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5"/>
  </p:notesMasterIdLst>
  <p:sldIdLst>
    <p:sldId id="258" r:id="rId5"/>
    <p:sldId id="268" r:id="rId6"/>
    <p:sldId id="272" r:id="rId7"/>
    <p:sldId id="269" r:id="rId8"/>
    <p:sldId id="285" r:id="rId9"/>
    <p:sldId id="270" r:id="rId10"/>
    <p:sldId id="282" r:id="rId11"/>
    <p:sldId id="278" r:id="rId12"/>
    <p:sldId id="273" r:id="rId13"/>
    <p:sldId id="286" r:id="rId14"/>
    <p:sldId id="287" r:id="rId15"/>
    <p:sldId id="288" r:id="rId16"/>
    <p:sldId id="279" r:id="rId17"/>
    <p:sldId id="289" r:id="rId18"/>
    <p:sldId id="283" r:id="rId19"/>
    <p:sldId id="281" r:id="rId20"/>
    <p:sldId id="280" r:id="rId21"/>
    <p:sldId id="271" r:id="rId22"/>
    <p:sldId id="284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8" d="100"/>
          <a:sy n="88" d="100"/>
        </p:scale>
        <p:origin x="936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59C5E404-4703-4B7F-9FF6-AEBC1807FAC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3669523"/>
          <a:ext cx="3198062" cy="253098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26-09-2018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230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5639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004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301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628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56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26-09-2018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llow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49" y="2173288"/>
            <a:ext cx="5412921" cy="2090808"/>
          </a:xfrm>
        </p:spPr>
        <p:txBody>
          <a:bodyPr/>
          <a:lstStyle/>
          <a:p>
            <a:r>
              <a:rPr lang="en-IN" sz="4400" dirty="0"/>
              <a:t>UPSTATE NEW YORK </a:t>
            </a:r>
            <a:br>
              <a:rPr lang="en-IN" sz="4400" dirty="0"/>
            </a:br>
            <a:r>
              <a:rPr lang="en-IN" sz="4400" dirty="0"/>
              <a:t>REAL ESTATE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1964075"/>
          </a:xfrm>
        </p:spPr>
        <p:txBody>
          <a:bodyPr/>
          <a:lstStyle/>
          <a:p>
            <a:r>
              <a:rPr lang="en-IN" dirty="0"/>
              <a:t>DATA ANALYSIS PRESENTATION</a:t>
            </a:r>
          </a:p>
          <a:p>
            <a:endParaRPr lang="en-IN" dirty="0"/>
          </a:p>
          <a:p>
            <a:r>
              <a:rPr lang="en-IN" dirty="0" err="1"/>
              <a:t>Ist</a:t>
            </a:r>
            <a:r>
              <a:rPr lang="en-IN" dirty="0"/>
              <a:t> 652 – scripting for data analysis</a:t>
            </a:r>
            <a:br>
              <a:rPr lang="en-IN" dirty="0"/>
            </a:br>
            <a:r>
              <a:rPr lang="en-IN" dirty="0" err="1"/>
              <a:t>Ischool</a:t>
            </a:r>
            <a:r>
              <a:rPr lang="en-IN" dirty="0"/>
              <a:t> @ Syracuse university</a:t>
            </a:r>
            <a:br>
              <a:rPr lang="en-IN" dirty="0"/>
            </a:br>
            <a:r>
              <a:rPr lang="en-IN" dirty="0"/>
              <a:t>JAMES R. INGRAM II</a:t>
            </a:r>
            <a:br>
              <a:rPr lang="en-IN" dirty="0"/>
            </a:br>
            <a:r>
              <a:rPr lang="en-IN" dirty="0"/>
              <a:t>SUMMER QUARTER 2018</a:t>
            </a:r>
          </a:p>
        </p:txBody>
      </p:sp>
      <p:pic>
        <p:nvPicPr>
          <p:cNvPr id="10" name="Picture Placeholder 9" descr="city 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56" name="Picture 8" descr="Image result for syracuse ischool logo">
            <a:extLst>
              <a:ext uri="{FF2B5EF4-FFF2-40B4-BE49-F238E27FC236}">
                <a16:creationId xmlns:a16="http://schemas.microsoft.com/office/drawing/2014/main" id="{2050602C-E293-4C94-B2F2-7188838B0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67" y="-140412"/>
            <a:ext cx="1916961" cy="19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Bedroom DATA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10</a:t>
            </a:fld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2FC0DE-68BE-4DD1-8FA0-0A3504C24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9263"/>
              </p:ext>
            </p:extLst>
          </p:nvPr>
        </p:nvGraphicFramePr>
        <p:xfrm>
          <a:off x="3675099" y="4013728"/>
          <a:ext cx="4386358" cy="262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899">
                  <a:extLst>
                    <a:ext uri="{9D8B030D-6E8A-4147-A177-3AD203B41FA5}">
                      <a16:colId xmlns:a16="http://schemas.microsoft.com/office/drawing/2014/main" val="1698929709"/>
                    </a:ext>
                  </a:extLst>
                </a:gridCol>
                <a:gridCol w="1710459">
                  <a:extLst>
                    <a:ext uri="{9D8B030D-6E8A-4147-A177-3AD203B41FA5}">
                      <a16:colId xmlns:a16="http://schemas.microsoft.com/office/drawing/2014/main" val="2478647959"/>
                    </a:ext>
                  </a:extLst>
                </a:gridCol>
              </a:tblGrid>
              <a:tr h="624568"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 OF BEDROOMS (BINGHAMTON, NY)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940532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Minimum Bedrooms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847735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Mean Bedrooms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3004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Median Bedrooms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612899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Maximum Bedrooms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464503"/>
                  </a:ext>
                </a:extLst>
              </a:tr>
              <a:tr h="400962">
                <a:tc gridSpan="2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303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F6B7549-CBCE-4DF4-8A17-22E47520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74" y="1166957"/>
            <a:ext cx="2936225" cy="2529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83104-FE2A-4E68-A8F4-0772FDA6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63" y="1166957"/>
            <a:ext cx="3187430" cy="2531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18867-E349-4BF5-9DA9-0B0C12D42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457" y="1165620"/>
            <a:ext cx="3187429" cy="25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9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BATHROOM DATA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11</a:t>
            </a:fld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2FC0DE-68BE-4DD1-8FA0-0A3504C24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956220"/>
              </p:ext>
            </p:extLst>
          </p:nvPr>
        </p:nvGraphicFramePr>
        <p:xfrm>
          <a:off x="3472940" y="1251639"/>
          <a:ext cx="4386358" cy="262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899">
                  <a:extLst>
                    <a:ext uri="{9D8B030D-6E8A-4147-A177-3AD203B41FA5}">
                      <a16:colId xmlns:a16="http://schemas.microsoft.com/office/drawing/2014/main" val="1698929709"/>
                    </a:ext>
                  </a:extLst>
                </a:gridCol>
                <a:gridCol w="1710459">
                  <a:extLst>
                    <a:ext uri="{9D8B030D-6E8A-4147-A177-3AD203B41FA5}">
                      <a16:colId xmlns:a16="http://schemas.microsoft.com/office/drawing/2014/main" val="2478647959"/>
                    </a:ext>
                  </a:extLst>
                </a:gridCol>
              </a:tblGrid>
              <a:tr h="624568"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 OF BATHROOMS (BINGHAMTON, NY)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940532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Minimum Bathrooms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847735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Mean Bathrooms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3004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Median Bathrooms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612899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Maximum Bathrooms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464503"/>
                  </a:ext>
                </a:extLst>
              </a:tr>
              <a:tr h="400962">
                <a:tc gridSpan="2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303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ED3CA6C-D770-404B-B87F-5EBABC1A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41" y="4214949"/>
            <a:ext cx="2982575" cy="2428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3A596-776C-4A00-936B-C6E526084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94" y="4218559"/>
            <a:ext cx="3068611" cy="2436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9FA36F-B3AE-419C-84E0-B01FDAE5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298" y="4214949"/>
            <a:ext cx="3139628" cy="24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AREA DATA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12</a:t>
            </a:fld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2FC0DE-68BE-4DD1-8FA0-0A3504C24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74155"/>
              </p:ext>
            </p:extLst>
          </p:nvPr>
        </p:nvGraphicFramePr>
        <p:xfrm>
          <a:off x="3675099" y="3982001"/>
          <a:ext cx="4386358" cy="2629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899">
                  <a:extLst>
                    <a:ext uri="{9D8B030D-6E8A-4147-A177-3AD203B41FA5}">
                      <a16:colId xmlns:a16="http://schemas.microsoft.com/office/drawing/2014/main" val="1698929709"/>
                    </a:ext>
                  </a:extLst>
                </a:gridCol>
                <a:gridCol w="1710459">
                  <a:extLst>
                    <a:ext uri="{9D8B030D-6E8A-4147-A177-3AD203B41FA5}">
                      <a16:colId xmlns:a16="http://schemas.microsoft.com/office/drawing/2014/main" val="2478647959"/>
                    </a:ext>
                  </a:extLst>
                </a:gridCol>
              </a:tblGrid>
              <a:tr h="624568"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AREA (BINGHAMTON, NY)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940532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Minimum Area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700 ft</a:t>
                      </a:r>
                      <a:r>
                        <a:rPr lang="en-IN" sz="1400" baseline="30000" dirty="0"/>
                        <a:t>2</a:t>
                      </a:r>
                      <a:endParaRPr lang="en-IN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847735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Mean Area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1879 ft</a:t>
                      </a:r>
                      <a:r>
                        <a:rPr lang="en-IN" sz="1400" baseline="30000" dirty="0"/>
                        <a:t>2</a:t>
                      </a:r>
                      <a:endParaRPr lang="en-IN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3004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Median Area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1690 ft</a:t>
                      </a:r>
                      <a:r>
                        <a:rPr lang="en-IN" sz="1400" baseline="30000" dirty="0"/>
                        <a:t>2</a:t>
                      </a:r>
                      <a:endParaRPr lang="en-IN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612899"/>
                  </a:ext>
                </a:extLst>
              </a:tr>
              <a:tr h="400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Maximum Area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400" dirty="0"/>
                        <a:t>5322 ft</a:t>
                      </a:r>
                      <a:r>
                        <a:rPr lang="en-IN" sz="1400" baseline="30000" dirty="0"/>
                        <a:t>2</a:t>
                      </a:r>
                      <a:endParaRPr lang="en-IN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464503"/>
                  </a:ext>
                </a:extLst>
              </a:tr>
              <a:tr h="400962">
                <a:tc gridSpan="2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303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B224B17-F2DD-4C62-98BE-EAC27EFB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2" y="1165620"/>
            <a:ext cx="3149637" cy="2536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23DF2-477C-4D27-A2A0-28A356C7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615" y="1164977"/>
            <a:ext cx="3149637" cy="2531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6A7BAE-94B9-4018-A310-794AD7AD2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769" y="1164977"/>
            <a:ext cx="3297927" cy="25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0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Correlation matrix</a:t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7A2AE-E5E2-433C-8822-31DAAD0FE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84" y="2812965"/>
            <a:ext cx="4065669" cy="3545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9B1D0-0DAC-47AB-B9FD-5DF620A4A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32" y="1394131"/>
            <a:ext cx="4673374" cy="12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8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14</a:t>
            </a:fld>
            <a:endParaRPr lang="en-IN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regression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AAB8B-A051-4265-9748-7AB36DDA7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7" y="1825158"/>
            <a:ext cx="5275262" cy="37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4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Examining Data for All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15</a:t>
            </a:fld>
            <a:endParaRPr lang="en-IN" dirty="0"/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062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FOUR CITIES (DATA COMPARISON)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16</a:t>
            </a:fld>
            <a:endParaRPr lang="en-IN" dirty="0"/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6456057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9B9409-8E7A-48E2-84C7-37E323021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571" y="246621"/>
            <a:ext cx="2401258" cy="1941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5EDA25-BB37-4F2E-ABE9-07640633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570" y="2351296"/>
            <a:ext cx="2401259" cy="1832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1892AE-807E-4C1E-885B-E2F999E07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570" y="4346966"/>
            <a:ext cx="2401258" cy="1959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35B78C-C531-4D9A-BB90-47597AA8B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9" y="1183351"/>
            <a:ext cx="6982141" cy="50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6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FOUR CITIES (DATA COMPARISON)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029531"/>
              </p:ext>
            </p:extLst>
          </p:nvPr>
        </p:nvGraphicFramePr>
        <p:xfrm>
          <a:off x="515938" y="1610463"/>
          <a:ext cx="11150604" cy="424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956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1238956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1238956">
                  <a:extLst>
                    <a:ext uri="{9D8B030D-6E8A-4147-A177-3AD203B41FA5}">
                      <a16:colId xmlns:a16="http://schemas.microsoft.com/office/drawing/2014/main" val="3299161767"/>
                    </a:ext>
                  </a:extLst>
                </a:gridCol>
                <a:gridCol w="1238956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1238956">
                  <a:extLst>
                    <a:ext uri="{9D8B030D-6E8A-4147-A177-3AD203B41FA5}">
                      <a16:colId xmlns:a16="http://schemas.microsoft.com/office/drawing/2014/main" val="636286061"/>
                    </a:ext>
                  </a:extLst>
                </a:gridCol>
                <a:gridCol w="1238956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1238956">
                  <a:extLst>
                    <a:ext uri="{9D8B030D-6E8A-4147-A177-3AD203B41FA5}">
                      <a16:colId xmlns:a16="http://schemas.microsoft.com/office/drawing/2014/main" val="3013077574"/>
                    </a:ext>
                  </a:extLst>
                </a:gridCol>
                <a:gridCol w="1238956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  <a:gridCol w="1238956">
                  <a:extLst>
                    <a:ext uri="{9D8B030D-6E8A-4147-A177-3AD203B41FA5}">
                      <a16:colId xmlns:a16="http://schemas.microsoft.com/office/drawing/2014/main" val="4273569802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REGION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BEDS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DEVIATION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BATHS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DEVIATION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AREA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DEVIATION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PRICE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DEVIATION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Albany</a:t>
                      </a:r>
                    </a:p>
                    <a:p>
                      <a:pPr algn="ctr"/>
                      <a:endParaRPr lang="en-IN" sz="14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1,596 ft</a:t>
                      </a:r>
                      <a:r>
                        <a:rPr lang="en-IN" sz="1400" baseline="300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aseline="0" dirty="0"/>
                        <a:t>-28.25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$191,151.34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+$50,640.27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Binghamton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1,879 ft</a:t>
                      </a:r>
                      <a:r>
                        <a:rPr lang="en-IN" sz="1400" baseline="300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aseline="0" dirty="0"/>
                        <a:t>+233.75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$121,174.51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-$19,336.56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Buffalo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1,565 ft</a:t>
                      </a:r>
                      <a:r>
                        <a:rPr lang="en-IN" sz="1400" baseline="300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aseline="0" dirty="0"/>
                        <a:t>-80.25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$162,735.17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+$22,241.10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Syracuse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1,541 ft</a:t>
                      </a:r>
                      <a:r>
                        <a:rPr lang="en-IN" sz="1400" baseline="300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aseline="0" dirty="0"/>
                        <a:t>-104.25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$86,983.24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-$53,526.83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---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---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1,645.25 ft</a:t>
                      </a:r>
                      <a:r>
                        <a:rPr lang="en-IN" sz="1400" b="1" baseline="30000" dirty="0"/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baseline="0" dirty="0"/>
                        <a:t>---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$140,511.07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---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82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Population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Population Density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Average Income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Education Level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Poverty Level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Crime Rate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algn="l"/>
            <a:r>
              <a:rPr lang="en-IN" sz="1400" dirty="0"/>
              <a:t>Scraping html files results in date-stamped .csv files. The program can be run periodically, and trends in pricing could be plotted.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IN" dirty="0"/>
              <a:t>Outside factors affecting price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IN" dirty="0"/>
              <a:t>Time-series data analysis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live walk-through of real_estate_scraper.py, real_estate_analyzer.py, and real_estate_compare.py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688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Objectives, Data Source, Data Extraction, Analysis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2</a:t>
            </a:fld>
            <a:endParaRPr lang="en-IN" dirty="0"/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jringram@syr.edu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https://www.jamesingram.tech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/>
          <a:lstStyle/>
          <a:p>
            <a:r>
              <a:rPr lang="en-IN" dirty="0"/>
              <a:t>Learn about  present real estate market in Upstate New York by examining data on selected cities collected from a popular website</a:t>
            </a:r>
          </a:p>
          <a:p>
            <a:r>
              <a:rPr lang="en-IN" dirty="0"/>
              <a:t>Utilize the following data analysis techniques:</a:t>
            </a:r>
          </a:p>
          <a:p>
            <a:r>
              <a:rPr lang="en-IN" dirty="0"/>
              <a:t>Web scraping for data extraction</a:t>
            </a:r>
          </a:p>
          <a:p>
            <a:r>
              <a:rPr lang="en-IN" dirty="0"/>
              <a:t>Exploratory Data Analysis</a:t>
            </a:r>
          </a:p>
          <a:p>
            <a:r>
              <a:rPr lang="en-IN" dirty="0"/>
              <a:t>Linear regression model building</a:t>
            </a:r>
          </a:p>
          <a:p>
            <a:r>
              <a:rPr lang="en-IN" dirty="0"/>
              <a:t>Comparative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IN" dirty="0"/>
              <a:t>Primary 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IN" sz="1600" dirty="0"/>
              <a:t>Create a Python program that allows users to explore a data analysis problem</a:t>
            </a:r>
          </a:p>
          <a:p>
            <a:r>
              <a:rPr lang="en-IN" dirty="0"/>
              <a:t>Create an easy-to-navigate user interface</a:t>
            </a:r>
          </a:p>
          <a:p>
            <a:r>
              <a:rPr lang="en-IN" sz="1600" dirty="0"/>
              <a:t>Store files </a:t>
            </a:r>
            <a:r>
              <a:rPr lang="en-IN" dirty="0"/>
              <a:t>and figures generated by the program</a:t>
            </a:r>
          </a:p>
          <a:p>
            <a:r>
              <a:rPr lang="en-IN" sz="1600" dirty="0"/>
              <a:t>Allow for future expansion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IN" dirty="0"/>
              <a:t>Secondary objectives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For this project, data was extracted from Zillow (</a:t>
            </a:r>
            <a:r>
              <a:rPr lang="en-IN" sz="1800" dirty="0">
                <a:hlinkClick r:id="rId3"/>
              </a:rPr>
              <a:t>https://www.zillow.com/</a:t>
            </a:r>
            <a:r>
              <a:rPr lang="en-IN" sz="1800" dirty="0"/>
              <a:t>), a popular real-estate website with a database containing over 110 million listings of homes in the United States.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source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A3DA1-52FF-48E9-B670-C1DB09CB1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8" y="3429000"/>
            <a:ext cx="4796291" cy="28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Cities for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3302272"/>
              </p:ext>
            </p:extLst>
          </p:nvPr>
        </p:nvGraphicFramePr>
        <p:xfrm>
          <a:off x="8168640" y="3429000"/>
          <a:ext cx="3489516" cy="2771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65D5806-D6B5-47AA-83C2-8E912CBB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54" y="1387123"/>
            <a:ext cx="9120645" cy="4700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76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extraction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593669"/>
            <a:ext cx="4151027" cy="4583294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Initial plan: scrape data from website</a:t>
            </a:r>
            <a:br>
              <a:rPr lang="en-IN" sz="1800" dirty="0"/>
            </a:br>
            <a:r>
              <a:rPr lang="en-IN" sz="1800" dirty="0"/>
              <a:t>Limitation: robots.txt </a:t>
            </a:r>
            <a:br>
              <a:rPr lang="en-IN" sz="1800" dirty="0"/>
            </a:br>
            <a:r>
              <a:rPr lang="en-IN" sz="1800" dirty="0"/>
              <a:t>Revised plan: download html files</a:t>
            </a:r>
            <a:br>
              <a:rPr lang="en-IN" sz="1800" dirty="0"/>
            </a:br>
            <a:r>
              <a:rPr lang="en-IN" sz="1800" dirty="0"/>
              <a:t>Extraction: Parse html with </a:t>
            </a:r>
            <a:r>
              <a:rPr lang="en-IN" sz="1800" dirty="0" err="1"/>
              <a:t>BeautifulSoup</a:t>
            </a:r>
            <a:br>
              <a:rPr lang="en-IN" sz="1800" dirty="0"/>
            </a:br>
            <a:r>
              <a:rPr lang="en-IN" sz="1800" dirty="0"/>
              <a:t>Limited number of variables</a:t>
            </a:r>
            <a:br>
              <a:rPr lang="en-IN" sz="1800" dirty="0"/>
            </a:br>
            <a:r>
              <a:rPr lang="en-IN" sz="1800" dirty="0"/>
              <a:t>Data cleaning steps</a:t>
            </a:r>
            <a:br>
              <a:rPr lang="en-IN" sz="1800" dirty="0"/>
            </a:br>
            <a:r>
              <a:rPr lang="en-IN" sz="1800" dirty="0"/>
              <a:t>Save data to .csv file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E76A3-5060-414C-9D51-1A372840E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8" y="3428999"/>
            <a:ext cx="4879717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Exploratory Data Analysis &amp; Regression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409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Variables extracted from Zillow, include:</a:t>
            </a:r>
          </a:p>
          <a:p>
            <a:r>
              <a:rPr lang="en-IN" sz="1800" dirty="0"/>
              <a:t>Listing title</a:t>
            </a:r>
          </a:p>
          <a:p>
            <a:r>
              <a:rPr lang="en-IN" sz="1800" dirty="0"/>
              <a:t>Address</a:t>
            </a:r>
          </a:p>
          <a:p>
            <a:r>
              <a:rPr lang="en-IN" sz="1800" dirty="0"/>
              <a:t>City</a:t>
            </a:r>
          </a:p>
          <a:p>
            <a:r>
              <a:rPr lang="en-IN" sz="1800" dirty="0"/>
              <a:t>State</a:t>
            </a:r>
          </a:p>
          <a:p>
            <a:r>
              <a:rPr lang="en-IN" sz="1800" dirty="0"/>
              <a:t>Zip Code</a:t>
            </a:r>
          </a:p>
          <a:p>
            <a:r>
              <a:rPr lang="en-IN" sz="1800" dirty="0"/>
              <a:t>Number of Bedrooms</a:t>
            </a:r>
          </a:p>
          <a:p>
            <a:r>
              <a:rPr lang="en-IN" sz="1800" dirty="0"/>
              <a:t>Number of Bathrooms</a:t>
            </a:r>
          </a:p>
          <a:p>
            <a:r>
              <a:rPr lang="en-IN" sz="1800" dirty="0"/>
              <a:t>Area (in square feet)</a:t>
            </a:r>
          </a:p>
          <a:p>
            <a:r>
              <a:rPr lang="en-IN" sz="1800" dirty="0"/>
              <a:t>Price</a:t>
            </a:r>
          </a:p>
          <a:p>
            <a:pPr marL="0" indent="0">
              <a:buNone/>
            </a:pPr>
            <a:r>
              <a:rPr lang="en-IN" sz="1800" dirty="0"/>
              <a:t>Look at each variable and then examine relationships between them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8</a:t>
            </a:fld>
            <a:endParaRPr lang="en-IN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Exploratory data analysis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90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PRICING DATA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9</a:t>
            </a:fld>
            <a:endParaRPr lang="en-IN" dirty="0"/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485931"/>
              </p:ext>
            </p:extLst>
          </p:nvPr>
        </p:nvGraphicFramePr>
        <p:xfrm>
          <a:off x="8168640" y="3429000"/>
          <a:ext cx="3489516" cy="2771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B185458-2E62-4486-A574-0F26BE16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491506"/>
            <a:ext cx="3489516" cy="269697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2FC0DE-68BE-4DD1-8FA0-0A3504C24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728164"/>
              </p:ext>
            </p:extLst>
          </p:nvPr>
        </p:nvGraphicFramePr>
        <p:xfrm>
          <a:off x="515938" y="1754547"/>
          <a:ext cx="6389959" cy="3951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196">
                  <a:extLst>
                    <a:ext uri="{9D8B030D-6E8A-4147-A177-3AD203B41FA5}">
                      <a16:colId xmlns:a16="http://schemas.microsoft.com/office/drawing/2014/main" val="1698929709"/>
                    </a:ext>
                  </a:extLst>
                </a:gridCol>
                <a:gridCol w="2491763">
                  <a:extLst>
                    <a:ext uri="{9D8B030D-6E8A-4147-A177-3AD203B41FA5}">
                      <a16:colId xmlns:a16="http://schemas.microsoft.com/office/drawing/2014/main" val="2478647959"/>
                    </a:ext>
                  </a:extLst>
                </a:gridCol>
              </a:tblGrid>
              <a:tr h="938706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HOUSING COSTS (BINGHAMTON, NY)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940532"/>
                  </a:ext>
                </a:extLst>
              </a:tr>
              <a:tr h="602633"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Minimum Price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/>
                        <a:t>$17,000.00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847735"/>
                  </a:ext>
                </a:extLst>
              </a:tr>
              <a:tr h="602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Mean Price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/>
                        <a:t>$121,174,51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3004"/>
                  </a:ext>
                </a:extLst>
              </a:tr>
              <a:tr h="602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Median Price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/>
                        <a:t>$99,500.00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612899"/>
                  </a:ext>
                </a:extLst>
              </a:tr>
              <a:tr h="602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Maximum Price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/>
                        <a:t>$424,900.00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464503"/>
                  </a:ext>
                </a:extLst>
              </a:tr>
              <a:tr h="602633">
                <a:tc gridSpan="2">
                  <a:txBody>
                    <a:bodyPr/>
                    <a:lstStyle/>
                    <a:p>
                      <a:pPr algn="ctr"/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3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oso BG Presentation Template - v4" id="{D2E7B854-57A4-4C49-92B6-079BF15553DA}" vid="{DDFBD5F9-7DC6-43CD-820E-691F3CC0D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525</Words>
  <Application>Microsoft Office PowerPoint</Application>
  <PresentationFormat>Widescreen</PresentationFormat>
  <Paragraphs>189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Corbel</vt:lpstr>
      <vt:lpstr>Office Theme</vt:lpstr>
      <vt:lpstr>UPSTATE NEW YORK  REAL ESTATE</vt:lpstr>
      <vt:lpstr>Project overview</vt:lpstr>
      <vt:lpstr>Project objectives</vt:lpstr>
      <vt:lpstr>Data source </vt:lpstr>
      <vt:lpstr>Cities for analysis</vt:lpstr>
      <vt:lpstr>Data extraction </vt:lpstr>
      <vt:lpstr>Analysis Methods</vt:lpstr>
      <vt:lpstr>Exploratory data analysis </vt:lpstr>
      <vt:lpstr>PRICING DATA EXAMPLE</vt:lpstr>
      <vt:lpstr>Bedroom DATA EXAMPLE</vt:lpstr>
      <vt:lpstr>BATHROOM DATA EXAMPLE</vt:lpstr>
      <vt:lpstr>AREA DATA EXAMPLE</vt:lpstr>
      <vt:lpstr>Correlation matrix </vt:lpstr>
      <vt:lpstr>Linear regression </vt:lpstr>
      <vt:lpstr>Comparison analysis</vt:lpstr>
      <vt:lpstr>ALL FOUR CITIES (DATA COMPARISON)</vt:lpstr>
      <vt:lpstr>ALL FOUR CITIES (DATA COMPARISON)</vt:lpstr>
      <vt:lpstr>Future research</vt:lpstr>
      <vt:lpstr>Program demonstration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2018-09-26T17:15:51Z</dcterms:created>
  <dcterms:modified xsi:type="dcterms:W3CDTF">2018-09-26T21:41:19Z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